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slideLayouts/slideLayout5.xml" ContentType="application/vnd.openxmlformats-officedocument.presentationml.slideLayout+xml"/>
  <Override PartName="/ppt/slides/slide1.xml" ContentType="application/vnd.openxmlformats-officedocument.presentationml.slide+xml"/>
  <Override PartName="/ppt/slides/slide26.xml" ContentType="application/vnd.openxmlformats-officedocument.presentationml.slide+xml"/>
  <Override PartName="/docProps/app.xml" ContentType="application/vnd.openxmlformats-officedocument.extended-properties+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81" r:id="rId26"/>
    <p:sldId id="282" r:id="rId27"/>
    <p:sldId id="283" r:id="rId28"/>
    <p:sldId id="284" r:id="rId29"/>
    <p:sldId id="285" r:id="rId30"/>
    <p:sldId id="286" r:id="rId31"/>
    <p:sldId id="287" r:id="rId32"/>
    <p:sldId id="276"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98" d="100"/>
          <a:sy n="98" d="100"/>
        </p:scale>
        <p:origin x="-448"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47E227-B7F8-5A48-965B-C63BAA2673BD}" type="datetimeFigureOut">
              <a:rPr lang="en-US" smtClean="0"/>
              <a:pPr/>
              <a:t>2/28/11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FA5D6-E517-CE49-AAC5-8008378D82A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47E227-B7F8-5A48-965B-C63BAA2673BD}" type="datetimeFigureOut">
              <a:rPr lang="en-US" smtClean="0"/>
              <a:pPr/>
              <a:t>2/28/11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FA5D6-E517-CE49-AAC5-8008378D82A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47E227-B7F8-5A48-965B-C63BAA2673BD}" type="datetimeFigureOut">
              <a:rPr lang="en-US" smtClean="0"/>
              <a:pPr/>
              <a:t>2/28/11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FA5D6-E517-CE49-AAC5-8008378D82A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47E227-B7F8-5A48-965B-C63BAA2673BD}" type="datetimeFigureOut">
              <a:rPr lang="en-US" smtClean="0"/>
              <a:pPr/>
              <a:t>2/28/11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FA5D6-E517-CE49-AAC5-8008378D82A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47E227-B7F8-5A48-965B-C63BAA2673BD}" type="datetimeFigureOut">
              <a:rPr lang="en-US" smtClean="0"/>
              <a:pPr/>
              <a:t>2/28/11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FA5D6-E517-CE49-AAC5-8008378D82A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47E227-B7F8-5A48-965B-C63BAA2673BD}" type="datetimeFigureOut">
              <a:rPr lang="en-US" smtClean="0"/>
              <a:pPr/>
              <a:t>2/28/11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FA5D6-E517-CE49-AAC5-8008378D82A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47E227-B7F8-5A48-965B-C63BAA2673BD}" type="datetimeFigureOut">
              <a:rPr lang="en-US" smtClean="0"/>
              <a:pPr/>
              <a:t>2/28/11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1FA5D6-E517-CE49-AAC5-8008378D82A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47E227-B7F8-5A48-965B-C63BAA2673BD}" type="datetimeFigureOut">
              <a:rPr lang="en-US" smtClean="0"/>
              <a:pPr/>
              <a:t>2/28/11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1FA5D6-E517-CE49-AAC5-8008378D82A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47E227-B7F8-5A48-965B-C63BAA2673BD}" type="datetimeFigureOut">
              <a:rPr lang="en-US" smtClean="0"/>
              <a:pPr/>
              <a:t>2/28/11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1FA5D6-E517-CE49-AAC5-8008378D82A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47E227-B7F8-5A48-965B-C63BAA2673BD}" type="datetimeFigureOut">
              <a:rPr lang="en-US" smtClean="0"/>
              <a:pPr/>
              <a:t>2/28/11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FA5D6-E517-CE49-AAC5-8008378D82A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47E227-B7F8-5A48-965B-C63BAA2673BD}" type="datetimeFigureOut">
              <a:rPr lang="en-US" smtClean="0"/>
              <a:pPr/>
              <a:t>2/28/11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FA5D6-E517-CE49-AAC5-8008378D82A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47E227-B7F8-5A48-965B-C63BAA2673BD}" type="datetimeFigureOut">
              <a:rPr lang="en-US" smtClean="0"/>
              <a:pPr/>
              <a:t>2/28/11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FA5D6-E517-CE49-AAC5-8008378D82A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illinois.edu/arr/Report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054996"/>
          </a:xfrm>
        </p:spPr>
        <p:txBody>
          <a:bodyPr>
            <a:normAutofit fontScale="90000"/>
          </a:bodyPr>
          <a:lstStyle/>
          <a:p>
            <a:r>
              <a:rPr lang="en-US" dirty="0" smtClean="0"/>
              <a:t>Feb. 28, 2011 </a:t>
            </a:r>
            <a:br>
              <a:rPr lang="en-US" dirty="0" smtClean="0"/>
            </a:br>
            <a:r>
              <a:rPr lang="en-US" dirty="0" smtClean="0"/>
              <a:t>SEC Chair Report</a:t>
            </a:r>
            <a:br>
              <a:rPr lang="en-US" dirty="0" smtClean="0"/>
            </a:br>
            <a:r>
              <a:rPr lang="en-US" dirty="0" smtClean="0"/>
              <a:t>Joyce Tolliver</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a:t>
            </a:r>
            <a:endParaRPr lang="en-US" dirty="0"/>
          </a:p>
        </p:txBody>
      </p:sp>
      <p:sp>
        <p:nvSpPr>
          <p:cNvPr id="3" name="Content Placeholder 2"/>
          <p:cNvSpPr>
            <a:spLocks noGrp="1"/>
          </p:cNvSpPr>
          <p:nvPr>
            <p:ph idx="1"/>
          </p:nvPr>
        </p:nvSpPr>
        <p:spPr/>
        <p:txBody>
          <a:bodyPr/>
          <a:lstStyle/>
          <a:p>
            <a:r>
              <a:rPr lang="en-US" dirty="0"/>
              <a:t>"Prior to recommending to the Board of Trustees the initial appointment of any university officer except for the president and the vice presidents/chancellors, </a:t>
            </a:r>
            <a:r>
              <a:rPr lang="en-US" dirty="0">
                <a:solidFill>
                  <a:srgbClr val="FF0000"/>
                </a:solidFill>
              </a:rPr>
              <a:t>the president shall seek the advice of the University Senates Conference. </a:t>
            </a:r>
            <a:r>
              <a:rPr lang="en-US" dirty="0"/>
              <a:t>On the occasion of the reappointment of any University officer, the University Senates Conference may submit its advice if it so elects."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USC was consulted:</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1.  January 6, 2011: President sends email to USC:</a:t>
            </a:r>
          </a:p>
          <a:p>
            <a:endParaRPr lang="en-US" dirty="0" smtClean="0"/>
          </a:p>
          <a:p>
            <a:r>
              <a:rPr lang="en-US" dirty="0" smtClean="0"/>
              <a:t>“I’m seeking the advice of the Senates Conference on the characteristics and qualifications of individuals who would be suitable for interim appointments for each of two University Officer positions:  </a:t>
            </a:r>
          </a:p>
          <a:p>
            <a:r>
              <a:rPr lang="en-US" dirty="0" smtClean="0"/>
              <a:t> </a:t>
            </a:r>
          </a:p>
          <a:p>
            <a:r>
              <a:rPr lang="en-US" dirty="0"/>
              <a:t>·         </a:t>
            </a:r>
            <a:r>
              <a:rPr lang="en-US" dirty="0" smtClean="0"/>
              <a:t>Interim Vice President for Health Affairs</a:t>
            </a:r>
          </a:p>
          <a:p>
            <a:r>
              <a:rPr lang="en-US" dirty="0"/>
              <a:t>·         </a:t>
            </a:r>
            <a:r>
              <a:rPr lang="en-US" dirty="0" smtClean="0"/>
              <a:t>Interim Vice President for Research</a:t>
            </a:r>
          </a:p>
          <a:p>
            <a:r>
              <a:rPr lang="en-US" dirty="0" smtClean="0"/>
              <a:t> </a:t>
            </a:r>
          </a:p>
          <a:p>
            <a:r>
              <a:rPr lang="en-US" dirty="0" smtClean="0"/>
              <a:t>I’d like to take recommendations to the Board regarding these interim appointments at its January 20, 2011 meeting.”</a:t>
            </a:r>
          </a:p>
          <a:p>
            <a:r>
              <a:rPr lang="en-US" dirty="0" smtClean="0"/>
              <a:t>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USC’s Response</a:t>
            </a:r>
            <a:endParaRPr lang="en-US" dirty="0"/>
          </a:p>
        </p:txBody>
      </p:sp>
      <p:sp>
        <p:nvSpPr>
          <p:cNvPr id="3" name="Content Placeholder 2"/>
          <p:cNvSpPr>
            <a:spLocks noGrp="1"/>
          </p:cNvSpPr>
          <p:nvPr>
            <p:ph idx="1"/>
          </p:nvPr>
        </p:nvSpPr>
        <p:spPr/>
        <p:txBody>
          <a:bodyPr/>
          <a:lstStyle/>
          <a:p>
            <a:r>
              <a:rPr lang="en-US" dirty="0" smtClean="0"/>
              <a:t>Request for formal consultation at Jan. 14, 2011 meeting</a:t>
            </a:r>
          </a:p>
          <a:p>
            <a:r>
              <a:rPr lang="en-US" dirty="0" smtClean="0"/>
              <a:t>President promises to forward USC the CVs of individuals he has already selected</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USC Meeting, 1/14/2011</a:t>
            </a:r>
            <a:endParaRPr lang="en-US" dirty="0"/>
          </a:p>
        </p:txBody>
      </p:sp>
      <p:sp>
        <p:nvSpPr>
          <p:cNvPr id="3" name="Content Placeholder 2"/>
          <p:cNvSpPr>
            <a:spLocks noGrp="1"/>
          </p:cNvSpPr>
          <p:nvPr>
            <p:ph idx="1"/>
          </p:nvPr>
        </p:nvSpPr>
        <p:spPr/>
        <p:txBody>
          <a:bodyPr/>
          <a:lstStyle/>
          <a:p>
            <a:r>
              <a:rPr lang="en-US" dirty="0" smtClean="0"/>
              <a:t>President: forgot to bring CVs but shared names of individuals and gave oral summary of their background</a:t>
            </a:r>
          </a:p>
          <a:p>
            <a:pPr lvl="1">
              <a:buNone/>
            </a:pPr>
            <a:endParaRPr lang="en-US" dirty="0"/>
          </a:p>
          <a:p>
            <a:pPr lvl="1">
              <a:buNone/>
            </a:pPr>
            <a:r>
              <a:rPr lang="en-US" dirty="0" smtClean="0"/>
              <a:t>•USC members: Searched for CVs on internet during business meeting</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 President of Research: ARR</a:t>
            </a:r>
            <a:endParaRPr lang="en-US" dirty="0"/>
          </a:p>
        </p:txBody>
      </p:sp>
      <p:sp>
        <p:nvSpPr>
          <p:cNvPr id="3" name="Content Placeholder 2"/>
          <p:cNvSpPr>
            <a:spLocks noGrp="1"/>
          </p:cNvSpPr>
          <p:nvPr>
            <p:ph idx="1"/>
          </p:nvPr>
        </p:nvSpPr>
        <p:spPr/>
        <p:txBody>
          <a:bodyPr/>
          <a:lstStyle/>
          <a:p>
            <a:r>
              <a:rPr lang="en-US" dirty="0" smtClean="0"/>
              <a:t>Recommendation: Combine VPTED and VPAA, thus decreasing number of Vice Presidents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VPR: What happened</a:t>
            </a:r>
            <a:endParaRPr lang="en-US" dirty="0"/>
          </a:p>
        </p:txBody>
      </p:sp>
      <p:sp>
        <p:nvSpPr>
          <p:cNvPr id="3" name="Content Placeholder 2"/>
          <p:cNvSpPr>
            <a:spLocks noGrp="1"/>
          </p:cNvSpPr>
          <p:nvPr>
            <p:ph idx="1"/>
          </p:nvPr>
        </p:nvSpPr>
        <p:spPr/>
        <p:txBody>
          <a:bodyPr/>
          <a:lstStyle/>
          <a:p>
            <a:r>
              <a:rPr lang="en-US" dirty="0" smtClean="0"/>
              <a:t>Nov. 18, 2011 Board meeting: Approval of position of VPR.</a:t>
            </a:r>
          </a:p>
          <a:p>
            <a:endParaRPr lang="en-US" dirty="0" smtClean="0"/>
          </a:p>
          <a:p>
            <a:r>
              <a:rPr lang="en-US" dirty="0" smtClean="0"/>
              <a:t>Feb. 2, 2011: </a:t>
            </a:r>
            <a:r>
              <a:rPr lang="en-US" dirty="0" err="1" smtClean="0"/>
              <a:t>Massmail</a:t>
            </a:r>
            <a:r>
              <a:rPr lang="en-US" dirty="0" smtClean="0"/>
              <a:t> announcing appointment of Dr. Larry </a:t>
            </a:r>
            <a:r>
              <a:rPr lang="en-US" dirty="0" err="1" smtClean="0"/>
              <a:t>Schook</a:t>
            </a:r>
            <a:r>
              <a:rPr lang="en-US" dirty="0" smtClean="0"/>
              <a:t>.</a:t>
            </a:r>
          </a:p>
          <a:p>
            <a:endParaRPr lang="en-US" dirty="0" smtClean="0"/>
          </a:p>
          <a:p>
            <a:r>
              <a:rPr lang="en-US" dirty="0" smtClean="0"/>
              <a:t>Dr. </a:t>
            </a:r>
            <a:r>
              <a:rPr lang="en-US" dirty="0" err="1" smtClean="0"/>
              <a:t>Avijit</a:t>
            </a:r>
            <a:r>
              <a:rPr lang="en-US" dirty="0" smtClean="0"/>
              <a:t> </a:t>
            </a:r>
            <a:r>
              <a:rPr lang="en-US" dirty="0" err="1" smtClean="0"/>
              <a:t>Ghosh</a:t>
            </a:r>
            <a:r>
              <a:rPr lang="en-US" dirty="0" smtClean="0"/>
              <a:t> named Special Assistant to President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VPR: Consultation</a:t>
            </a:r>
            <a:endParaRPr lang="en-US" dirty="0"/>
          </a:p>
        </p:txBody>
      </p:sp>
      <p:sp>
        <p:nvSpPr>
          <p:cNvPr id="3" name="Content Placeholder 2"/>
          <p:cNvSpPr>
            <a:spLocks noGrp="1"/>
          </p:cNvSpPr>
          <p:nvPr>
            <p:ph idx="1"/>
          </p:nvPr>
        </p:nvSpPr>
        <p:spPr/>
        <p:txBody>
          <a:bodyPr/>
          <a:lstStyle/>
          <a:p>
            <a:r>
              <a:rPr lang="en-US" dirty="0" smtClean="0"/>
              <a:t>“Seek advice of USC” also mandated by General Rules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VPR Consultation: What happened</a:t>
            </a:r>
            <a:endParaRPr lang="en-US" dirty="0"/>
          </a:p>
        </p:txBody>
      </p:sp>
      <p:sp>
        <p:nvSpPr>
          <p:cNvPr id="3" name="Content Placeholder 2"/>
          <p:cNvSpPr>
            <a:spLocks noGrp="1"/>
          </p:cNvSpPr>
          <p:nvPr>
            <p:ph idx="1"/>
          </p:nvPr>
        </p:nvSpPr>
        <p:spPr/>
        <p:txBody>
          <a:bodyPr/>
          <a:lstStyle/>
          <a:p>
            <a:pPr>
              <a:buNone/>
            </a:pPr>
            <a:r>
              <a:rPr lang="en-US" dirty="0" smtClean="0"/>
              <a:t>Consultation for VPR merged with consultation for VPHA. Same procedure.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 Director of HR: ARR</a:t>
            </a:r>
            <a:endParaRPr lang="en-US" dirty="0"/>
          </a:p>
        </p:txBody>
      </p:sp>
      <p:sp>
        <p:nvSpPr>
          <p:cNvPr id="3" name="Content Placeholder 2"/>
          <p:cNvSpPr>
            <a:spLocks noGrp="1"/>
          </p:cNvSpPr>
          <p:nvPr>
            <p:ph idx="1"/>
          </p:nvPr>
        </p:nvSpPr>
        <p:spPr/>
        <p:txBody>
          <a:bodyPr>
            <a:normAutofit fontScale="92500"/>
          </a:bodyPr>
          <a:lstStyle/>
          <a:p>
            <a:r>
              <a:rPr lang="en-US" dirty="0"/>
              <a:t>Recommendations 24 and </a:t>
            </a:r>
            <a:r>
              <a:rPr lang="en-US" dirty="0" smtClean="0"/>
              <a:t>25: </a:t>
            </a:r>
            <a:endParaRPr lang="en-US" dirty="0"/>
          </a:p>
          <a:p>
            <a:r>
              <a:rPr lang="en-US" dirty="0" smtClean="0"/>
              <a:t> </a:t>
            </a:r>
            <a:r>
              <a:rPr lang="en-US" dirty="0"/>
              <a:t>an immediate review of  all policies governing AP positions;</a:t>
            </a:r>
            <a:r>
              <a:rPr lang="en-US" dirty="0" smtClean="0"/>
              <a:t> </a:t>
            </a:r>
          </a:p>
          <a:p>
            <a:r>
              <a:rPr lang="en-US" dirty="0" smtClean="0"/>
              <a:t>a </a:t>
            </a:r>
            <a:r>
              <a:rPr lang="en-US" dirty="0"/>
              <a:t>task </a:t>
            </a:r>
            <a:r>
              <a:rPr lang="en-US" dirty="0" smtClean="0"/>
              <a:t>force </a:t>
            </a:r>
            <a:r>
              <a:rPr lang="en-US" dirty="0"/>
              <a:t>charged with "reviewing current benefits and making any changes to those benefits." This includes taking "immediate steps to review the potential impacts of changes to the pension system for new employees on its ability to remain competitive as an employer."</a:t>
            </a:r>
            <a:r>
              <a:rPr lang="en-US" dirty="0" smtClean="0"/>
              <a:t>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 Director HR: What happened</a:t>
            </a:r>
            <a:endParaRPr lang="en-US" dirty="0"/>
          </a:p>
        </p:txBody>
      </p:sp>
      <p:sp>
        <p:nvSpPr>
          <p:cNvPr id="3" name="Content Placeholder 2"/>
          <p:cNvSpPr>
            <a:spLocks noGrp="1"/>
          </p:cNvSpPr>
          <p:nvPr>
            <p:ph idx="1"/>
          </p:nvPr>
        </p:nvSpPr>
        <p:spPr/>
        <p:txBody>
          <a:bodyPr/>
          <a:lstStyle/>
          <a:p>
            <a:r>
              <a:rPr lang="en-US" dirty="0" smtClean="0"/>
              <a:t>UA-level Director of HR appointed.</a:t>
            </a:r>
          </a:p>
          <a:p>
            <a:r>
              <a:rPr lang="en-US" dirty="0" smtClean="0"/>
              <a:t>Campus HR Directors now report to Executive Director of HR</a:t>
            </a:r>
          </a:p>
          <a:p>
            <a:r>
              <a:rPr lang="en-US" dirty="0" smtClean="0"/>
              <a:t>Feb. 11, 2011 email from President to administrative and faculty leaders announces appointment of Maureen Parks (previously director of UA HR)</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Administrative Review and Restructuring Working Group</a:t>
            </a:r>
            <a:endParaRPr lang="en-US" dirty="0"/>
          </a:p>
        </p:txBody>
      </p:sp>
      <p:sp>
        <p:nvSpPr>
          <p:cNvPr id="3" name="Content Placeholder 2"/>
          <p:cNvSpPr>
            <a:spLocks noGrp="1"/>
          </p:cNvSpPr>
          <p:nvPr>
            <p:ph idx="1"/>
          </p:nvPr>
        </p:nvSpPr>
        <p:spPr/>
        <p:txBody>
          <a:bodyPr/>
          <a:lstStyle/>
          <a:p>
            <a:r>
              <a:rPr lang="en-US" dirty="0" smtClean="0"/>
              <a:t>Appointed in Nov. 2009 by Interim Pres. </a:t>
            </a:r>
            <a:r>
              <a:rPr lang="en-US" dirty="0" err="1" smtClean="0"/>
              <a:t>Ikenberry</a:t>
            </a:r>
            <a:endParaRPr lang="en-US" dirty="0" smtClean="0"/>
          </a:p>
          <a:p>
            <a:r>
              <a:rPr lang="en-US" dirty="0" smtClean="0"/>
              <a:t>Charge: “</a:t>
            </a:r>
            <a:r>
              <a:rPr lang="en-US" dirty="0"/>
              <a:t>to conduct an assessment of the organizational structure and delivery of administrative services at the University of Illinois and to recommend a set of reforms and changes to improve performance as well as to reduce cost."</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 Director of HR: Consultation</a:t>
            </a:r>
            <a:endParaRPr lang="en-US" dirty="0"/>
          </a:p>
        </p:txBody>
      </p:sp>
      <p:sp>
        <p:nvSpPr>
          <p:cNvPr id="3" name="Content Placeholder 2"/>
          <p:cNvSpPr>
            <a:spLocks noGrp="1"/>
          </p:cNvSpPr>
          <p:nvPr>
            <p:ph idx="1"/>
          </p:nvPr>
        </p:nvSpPr>
        <p:spPr>
          <a:xfrm>
            <a:off x="0" y="1600200"/>
            <a:ext cx="8229600" cy="4525963"/>
          </a:xfrm>
        </p:spPr>
        <p:txBody>
          <a:bodyPr>
            <a:normAutofit fontScale="92500" lnSpcReduction="10000"/>
          </a:bodyPr>
          <a:lstStyle/>
          <a:p>
            <a:r>
              <a:rPr lang="en-US" dirty="0" smtClean="0"/>
              <a:t>October 2011 USC meeting: President informs USC of plan to centralize “back-office” HR operations</a:t>
            </a:r>
          </a:p>
          <a:p>
            <a:r>
              <a:rPr lang="en-US" dirty="0" smtClean="0"/>
              <a:t>Nov. 2011 USC meeting: Indications that academic HR will be included.</a:t>
            </a:r>
          </a:p>
          <a:p>
            <a:r>
              <a:rPr lang="en-US" dirty="0" smtClean="0">
                <a:solidFill>
                  <a:srgbClr val="FF0000"/>
                </a:solidFill>
              </a:rPr>
              <a:t>Statutes:</a:t>
            </a:r>
            <a:r>
              <a:rPr lang="en-US" dirty="0" smtClean="0"/>
              <a:t> </a:t>
            </a:r>
            <a:r>
              <a:rPr lang="en-US" dirty="0"/>
              <a:t>"As the responsible body in the teaching, research, and scholarly activities of the University, </a:t>
            </a:r>
            <a:r>
              <a:rPr lang="en-US" dirty="0">
                <a:solidFill>
                  <a:srgbClr val="FF0000"/>
                </a:solidFill>
              </a:rPr>
              <a:t>the faculty has inherent interests and rights in academic policy and governance</a:t>
            </a:r>
            <a:r>
              <a:rPr lang="en-US" dirty="0"/>
              <a:t>." (III.2.b)</a:t>
            </a:r>
          </a:p>
          <a:p>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USC follow-up</a:t>
            </a:r>
            <a:endParaRPr lang="en-US" dirty="0"/>
          </a:p>
        </p:txBody>
      </p:sp>
      <p:sp>
        <p:nvSpPr>
          <p:cNvPr id="3" name="Content Placeholder 2"/>
          <p:cNvSpPr>
            <a:spLocks noGrp="1"/>
          </p:cNvSpPr>
          <p:nvPr>
            <p:ph idx="1"/>
          </p:nvPr>
        </p:nvSpPr>
        <p:spPr/>
        <p:txBody>
          <a:bodyPr/>
          <a:lstStyle/>
          <a:p>
            <a:r>
              <a:rPr lang="en-US" dirty="0" smtClean="0"/>
              <a:t>Letter requesting special meeting with President</a:t>
            </a:r>
          </a:p>
          <a:p>
            <a:r>
              <a:rPr lang="en-US" dirty="0" smtClean="0"/>
              <a:t>Request not granted</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Executive Director of Labor and Employee Relations: ARR</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“There is no one position within the University charged with the responsibility of developing overall human capital strategy, labor negotiation strategies and appropriate HR systems” (p.12)</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err="1" smtClean="0"/>
              <a:t>Ex.Dir</a:t>
            </a:r>
            <a:r>
              <a:rPr lang="en-US" dirty="0" smtClean="0"/>
              <a:t>, Labor and Employment: What happened</a:t>
            </a:r>
            <a:br>
              <a:rPr lang="en-US" dirty="0" smtClean="0"/>
            </a:br>
            <a:endParaRPr lang="en-US" dirty="0"/>
          </a:p>
        </p:txBody>
      </p:sp>
      <p:sp>
        <p:nvSpPr>
          <p:cNvPr id="3" name="Content Placeholder 2"/>
          <p:cNvSpPr>
            <a:spLocks noGrp="1"/>
          </p:cNvSpPr>
          <p:nvPr>
            <p:ph idx="1"/>
          </p:nvPr>
        </p:nvSpPr>
        <p:spPr/>
        <p:txBody>
          <a:bodyPr/>
          <a:lstStyle/>
          <a:p>
            <a:r>
              <a:rPr lang="en-US" dirty="0" smtClean="0"/>
              <a:t>Feb. 11, 2011 email announcing appointment of Mr. Steve </a:t>
            </a:r>
            <a:r>
              <a:rPr lang="en-US" dirty="0" err="1" smtClean="0"/>
              <a:t>Veazie</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 Dir. Labor: Consultation</a:t>
            </a:r>
            <a:endParaRPr lang="en-US" dirty="0"/>
          </a:p>
        </p:txBody>
      </p:sp>
      <p:sp>
        <p:nvSpPr>
          <p:cNvPr id="3" name="Content Placeholder 2"/>
          <p:cNvSpPr>
            <a:spLocks noGrp="1"/>
          </p:cNvSpPr>
          <p:nvPr>
            <p:ph idx="1"/>
          </p:nvPr>
        </p:nvSpPr>
        <p:spPr/>
        <p:txBody>
          <a:bodyPr/>
          <a:lstStyle/>
          <a:p>
            <a:r>
              <a:rPr lang="en-US" dirty="0" smtClean="0"/>
              <a:t>USC and </a:t>
            </a:r>
            <a:r>
              <a:rPr lang="en-US" dirty="0" err="1" smtClean="0"/>
              <a:t>SECs</a:t>
            </a:r>
            <a:r>
              <a:rPr lang="en-US" dirty="0" smtClean="0"/>
              <a:t> were not advised of this change.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Technology: ARR</a:t>
            </a:r>
            <a:endParaRPr lang="en-US" dirty="0"/>
          </a:p>
        </p:txBody>
      </p:sp>
      <p:sp>
        <p:nvSpPr>
          <p:cNvPr id="3" name="Content Placeholder 2"/>
          <p:cNvSpPr>
            <a:spLocks noGrp="1"/>
          </p:cNvSpPr>
          <p:nvPr>
            <p:ph idx="1"/>
          </p:nvPr>
        </p:nvSpPr>
        <p:spPr/>
        <p:txBody>
          <a:bodyPr>
            <a:normAutofit fontScale="92500" lnSpcReduction="20000"/>
          </a:bodyPr>
          <a:lstStyle/>
          <a:p>
            <a:r>
              <a:rPr lang="en-US" dirty="0"/>
              <a:t>ARR recommendations 20-</a:t>
            </a:r>
            <a:r>
              <a:rPr lang="en-US" dirty="0" smtClean="0"/>
              <a:t>23: </a:t>
            </a:r>
          </a:p>
          <a:p>
            <a:r>
              <a:rPr lang="en-US" dirty="0" smtClean="0"/>
              <a:t>strengthen </a:t>
            </a:r>
            <a:r>
              <a:rPr lang="en-US" dirty="0"/>
              <a:t>the role of the University Technology Management </a:t>
            </a:r>
            <a:r>
              <a:rPr lang="en-US" dirty="0" smtClean="0"/>
              <a:t>Team</a:t>
            </a:r>
          </a:p>
          <a:p>
            <a:r>
              <a:rPr lang="en-US" dirty="0" smtClean="0"/>
              <a:t> </a:t>
            </a:r>
            <a:r>
              <a:rPr lang="en-US" dirty="0"/>
              <a:t>"continued strategic investments in </a:t>
            </a:r>
            <a:r>
              <a:rPr lang="en-US" dirty="0" smtClean="0"/>
              <a:t>technology” to </a:t>
            </a:r>
            <a:r>
              <a:rPr lang="en-US" dirty="0"/>
              <a:t>"support the core mission and enhance </a:t>
            </a:r>
            <a:r>
              <a:rPr lang="en-US" dirty="0" smtClean="0"/>
              <a:t>revenues” </a:t>
            </a:r>
          </a:p>
          <a:p>
            <a:r>
              <a:rPr lang="en-US" dirty="0" smtClean="0"/>
              <a:t>"</a:t>
            </a:r>
            <a:r>
              <a:rPr lang="en-US" dirty="0"/>
              <a:t>enhancement" of the Enterprise </a:t>
            </a:r>
            <a:r>
              <a:rPr lang="en-US" dirty="0" smtClean="0"/>
              <a:t>system </a:t>
            </a:r>
            <a:endParaRPr lang="en-US" dirty="0" smtClean="0"/>
          </a:p>
          <a:p>
            <a:r>
              <a:rPr lang="en-US" dirty="0" smtClean="0"/>
              <a:t>a </a:t>
            </a:r>
            <a:r>
              <a:rPr lang="en-US" dirty="0"/>
              <a:t>reduction in operating costs through such changes as the termination of our contract with Centrex for telephone service.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What happened</a:t>
            </a:r>
            <a:endParaRPr lang="en-US" dirty="0"/>
          </a:p>
        </p:txBody>
      </p:sp>
      <p:sp>
        <p:nvSpPr>
          <p:cNvPr id="3" name="Content Placeholder 2"/>
          <p:cNvSpPr>
            <a:spLocks noGrp="1"/>
          </p:cNvSpPr>
          <p:nvPr>
            <p:ph idx="1"/>
          </p:nvPr>
        </p:nvSpPr>
        <p:spPr/>
        <p:txBody>
          <a:bodyPr/>
          <a:lstStyle/>
          <a:p>
            <a:r>
              <a:rPr lang="en-US" dirty="0" smtClean="0"/>
              <a:t>Position of Exec. Chief Information Officer created.</a:t>
            </a:r>
          </a:p>
          <a:p>
            <a:r>
              <a:rPr lang="en-US" dirty="0" smtClean="0"/>
              <a:t>Feb. 11 email message announced appointment of Mr. Michael </a:t>
            </a:r>
            <a:r>
              <a:rPr lang="en-US" dirty="0" err="1" smtClean="0"/>
              <a:t>Hites</a:t>
            </a:r>
            <a:r>
              <a:rPr lang="en-US" dirty="0" smtClean="0"/>
              <a:t>, previously of AITS.</a:t>
            </a:r>
          </a:p>
          <a:p>
            <a:r>
              <a:rPr lang="en-US" dirty="0" smtClean="0"/>
              <a:t>Campus </a:t>
            </a:r>
            <a:r>
              <a:rPr lang="en-US" dirty="0" err="1" smtClean="0"/>
              <a:t>CIOs</a:t>
            </a:r>
            <a:r>
              <a:rPr lang="en-US" dirty="0" smtClean="0"/>
              <a:t> now report to Mr. </a:t>
            </a:r>
            <a:r>
              <a:rPr lang="en-US" dirty="0" err="1" smtClean="0"/>
              <a:t>Hites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Consultation</a:t>
            </a:r>
            <a:endParaRPr lang="en-US" dirty="0"/>
          </a:p>
        </p:txBody>
      </p:sp>
      <p:sp>
        <p:nvSpPr>
          <p:cNvPr id="3" name="Content Placeholder 2"/>
          <p:cNvSpPr>
            <a:spLocks noGrp="1"/>
          </p:cNvSpPr>
          <p:nvPr>
            <p:ph idx="1"/>
          </p:nvPr>
        </p:nvSpPr>
        <p:spPr/>
        <p:txBody>
          <a:bodyPr>
            <a:normAutofit/>
          </a:bodyPr>
          <a:lstStyle/>
          <a:p>
            <a:r>
              <a:rPr lang="en-US" dirty="0" smtClean="0"/>
              <a:t>Jan. 14, 2011 USC: President: </a:t>
            </a:r>
            <a:r>
              <a:rPr lang="en-US" dirty="0" smtClean="0"/>
              <a:t>“Back</a:t>
            </a:r>
            <a:r>
              <a:rPr lang="en-US" dirty="0" smtClean="0"/>
              <a:t>-office” IT operations will be consolidated; Mr. </a:t>
            </a:r>
            <a:r>
              <a:rPr lang="en-US" dirty="0" err="1" smtClean="0"/>
              <a:t>Hites</a:t>
            </a:r>
            <a:r>
              <a:rPr lang="en-US" dirty="0" smtClean="0"/>
              <a:t> is his intended appointee</a:t>
            </a:r>
          </a:p>
          <a:p>
            <a:r>
              <a:rPr lang="en-US" dirty="0" smtClean="0"/>
              <a:t>Feb. 18, 2011: USC:</a:t>
            </a:r>
            <a:r>
              <a:rPr lang="en-US" dirty="0" smtClean="0"/>
              <a:t> President assures USC members </a:t>
            </a:r>
            <a:r>
              <a:rPr lang="en-US" dirty="0" smtClean="0"/>
              <a:t>that</a:t>
            </a:r>
            <a:r>
              <a:rPr lang="en-US" dirty="0" smtClean="0"/>
              <a:t> </a:t>
            </a:r>
            <a:r>
              <a:rPr lang="en-US" dirty="0" smtClean="0"/>
              <a:t>no </a:t>
            </a:r>
            <a:r>
              <a:rPr lang="en-US" dirty="0" smtClean="0"/>
              <a:t>academic </a:t>
            </a:r>
            <a:r>
              <a:rPr lang="en-US" dirty="0" smtClean="0"/>
              <a:t>functions will be handled by ECIO</a:t>
            </a:r>
          </a:p>
          <a:p>
            <a:r>
              <a:rPr lang="en-US" dirty="0" smtClean="0"/>
              <a:t/>
            </a:r>
            <a:br>
              <a:rPr lang="en-US" dirty="0" smtClean="0"/>
            </a:br>
            <a:endParaRPr lang="en-US" dirty="0" smtClean="0"/>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Consultation-cont.</a:t>
            </a:r>
            <a:endParaRPr lang="en-US" dirty="0"/>
          </a:p>
        </p:txBody>
      </p:sp>
      <p:sp>
        <p:nvSpPr>
          <p:cNvPr id="3" name="Content Placeholder 2"/>
          <p:cNvSpPr>
            <a:spLocks noGrp="1"/>
          </p:cNvSpPr>
          <p:nvPr>
            <p:ph idx="1"/>
          </p:nvPr>
        </p:nvSpPr>
        <p:spPr/>
        <p:txBody>
          <a:bodyPr/>
          <a:lstStyle/>
          <a:p>
            <a:r>
              <a:rPr lang="en-US" dirty="0" smtClean="0"/>
              <a:t>Ongoing dialogue with President Hogan regarding </a:t>
            </a:r>
          </a:p>
          <a:p>
            <a:r>
              <a:rPr lang="en-US" dirty="0" smtClean="0"/>
              <a:t>Reporting line of CITES</a:t>
            </a:r>
          </a:p>
          <a:p>
            <a:r>
              <a:rPr lang="en-US" dirty="0" smtClean="0"/>
              <a:t>Impact on research aspects of IT</a:t>
            </a:r>
          </a:p>
          <a:p>
            <a:r>
              <a:rPr lang="en-US" dirty="0" smtClean="0"/>
              <a:t>Agility of campus-level decision-making </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Enrollment </a:t>
            </a:r>
            <a:r>
              <a:rPr lang="en-US" dirty="0" err="1" smtClean="0"/>
              <a:t>management:ARR</a:t>
            </a:r>
            <a:endParaRPr lang="en-US" dirty="0"/>
          </a:p>
        </p:txBody>
      </p:sp>
      <p:sp>
        <p:nvSpPr>
          <p:cNvPr id="3" name="Content Placeholder 2"/>
          <p:cNvSpPr>
            <a:spLocks noGrp="1"/>
          </p:cNvSpPr>
          <p:nvPr>
            <p:ph idx="1"/>
          </p:nvPr>
        </p:nvSpPr>
        <p:spPr/>
        <p:txBody>
          <a:bodyPr/>
          <a:lstStyle/>
          <a:p>
            <a:r>
              <a:rPr lang="en-US" dirty="0" smtClean="0"/>
              <a:t>ARR does not make any specific recommendation regarding enrollment management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 areas and subcommittees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a:t> </a:t>
            </a:r>
          </a:p>
          <a:p>
            <a:r>
              <a:rPr lang="en-US" dirty="0"/>
              <a:t>1. Communications, Public Relations, &amp; Publications</a:t>
            </a:r>
          </a:p>
          <a:p>
            <a:r>
              <a:rPr lang="en-US" dirty="0"/>
              <a:t>2. Information Technology</a:t>
            </a:r>
          </a:p>
          <a:p>
            <a:r>
              <a:rPr lang="en-US" dirty="0"/>
              <a:t>3. Procurement</a:t>
            </a:r>
          </a:p>
          <a:p>
            <a:r>
              <a:rPr lang="en-US" dirty="0"/>
              <a:t>4. Service Centers</a:t>
            </a:r>
          </a:p>
          <a:p>
            <a:r>
              <a:rPr lang="en-US" dirty="0"/>
              <a:t>5. Human Resources</a:t>
            </a:r>
          </a:p>
          <a:p>
            <a:r>
              <a:rPr lang="en-US" dirty="0"/>
              <a:t>6. Regulatory Relief</a:t>
            </a:r>
          </a:p>
          <a:p>
            <a:r>
              <a:rPr lang="en-US" dirty="0"/>
              <a:t>7. Facilities, Capital Program, and Auxiliaries</a:t>
            </a:r>
          </a:p>
          <a:p>
            <a:pPr>
              <a:buNone/>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conversations</a:t>
            </a:r>
            <a:endParaRPr lang="en-US" dirty="0"/>
          </a:p>
        </p:txBody>
      </p:sp>
      <p:sp>
        <p:nvSpPr>
          <p:cNvPr id="3" name="Content Placeholder 2"/>
          <p:cNvSpPr>
            <a:spLocks noGrp="1"/>
          </p:cNvSpPr>
          <p:nvPr>
            <p:ph idx="1"/>
          </p:nvPr>
        </p:nvSpPr>
        <p:spPr/>
        <p:txBody>
          <a:bodyPr/>
          <a:lstStyle/>
          <a:p>
            <a:r>
              <a:rPr lang="en-US" dirty="0" smtClean="0"/>
              <a:t>VPAA </a:t>
            </a:r>
            <a:r>
              <a:rPr lang="en-US" dirty="0" err="1" smtClean="0"/>
              <a:t>Rao</a:t>
            </a:r>
            <a:r>
              <a:rPr lang="en-US" dirty="0" smtClean="0"/>
              <a:t> has appointed working group</a:t>
            </a:r>
          </a:p>
          <a:p>
            <a:r>
              <a:rPr lang="en-US" dirty="0" smtClean="0"/>
              <a:t>Two external consultants visited campuses</a:t>
            </a:r>
          </a:p>
          <a:p>
            <a:r>
              <a:rPr lang="en-US" dirty="0" smtClean="0"/>
              <a:t>Consultants are from U Connecticut and UT-Austin</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 Working Group Final Report</a:t>
            </a:r>
            <a:endParaRPr lang="en-US" dirty="0"/>
          </a:p>
        </p:txBody>
      </p:sp>
      <p:sp>
        <p:nvSpPr>
          <p:cNvPr id="3" name="Content Placeholder 2"/>
          <p:cNvSpPr>
            <a:spLocks noGrp="1"/>
          </p:cNvSpPr>
          <p:nvPr>
            <p:ph idx="1"/>
          </p:nvPr>
        </p:nvSpPr>
        <p:spPr/>
        <p:txBody>
          <a:bodyPr/>
          <a:lstStyle/>
          <a:p>
            <a:r>
              <a:rPr lang="en-US" dirty="0">
                <a:hlinkClick r:id="rId2"/>
              </a:rPr>
              <a:t>http://www.uillinois.edu/arr/Reports</a:t>
            </a:r>
            <a:r>
              <a:rPr lang="en-US" dirty="0" smtClean="0">
                <a:hlinkClick r:id="rId2"/>
              </a:rPr>
              <a:t>/</a:t>
            </a:r>
            <a:endParaRPr lang="en-US" dirty="0" smtClean="0"/>
          </a:p>
          <a:p>
            <a:endParaRPr lang="en-US" dirty="0" smtClean="0"/>
          </a:p>
          <a:p>
            <a:r>
              <a:rPr lang="en-US" dirty="0" smtClean="0"/>
              <a:t>Issued June 15, 2010</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 President </a:t>
            </a:r>
            <a:r>
              <a:rPr lang="en-US" dirty="0" err="1" smtClean="0"/>
              <a:t>Ikenberry</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[The merging of VPAA and VPTED into a new EVP position], “is </a:t>
            </a:r>
            <a:r>
              <a:rPr lang="en-US" dirty="0"/>
              <a:t>intended to signal a much broader opportunity to improve functioning by </a:t>
            </a:r>
            <a:r>
              <a:rPr lang="en-US" u="sng" dirty="0"/>
              <a:t>reducing the number of senior executive positions at all levels, </a:t>
            </a:r>
            <a:r>
              <a:rPr lang="en-US" dirty="0"/>
              <a:t>reducing layers of management, and capturing the synergies to improve </a:t>
            </a:r>
            <a:r>
              <a:rPr lang="en-US" dirty="0" smtClean="0"/>
              <a:t>performance"</a:t>
            </a:r>
            <a:r>
              <a:rPr lang="en-US" dirty="0" smtClean="0"/>
              <a:t> (my emphasis)</a:t>
            </a:r>
          </a:p>
          <a:p>
            <a:r>
              <a:rPr lang="en-US" dirty="0" smtClean="0"/>
              <a:t>--</a:t>
            </a:r>
            <a:r>
              <a:rPr lang="en-US" dirty="0" err="1" smtClean="0"/>
              <a:t>Massmail</a:t>
            </a:r>
            <a:r>
              <a:rPr lang="en-US" dirty="0" smtClean="0"/>
              <a:t>, 6/23/2010</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Since our last meeting, creation of 6 new UA positions (all filled):</a:t>
            </a:r>
            <a:endParaRPr lang="en-US" dirty="0"/>
          </a:p>
        </p:txBody>
      </p:sp>
      <p:sp>
        <p:nvSpPr>
          <p:cNvPr id="3" name="Content Placeholder 2"/>
          <p:cNvSpPr>
            <a:spLocks noGrp="1"/>
          </p:cNvSpPr>
          <p:nvPr>
            <p:ph idx="1"/>
          </p:nvPr>
        </p:nvSpPr>
        <p:spPr/>
        <p:txBody>
          <a:bodyPr/>
          <a:lstStyle/>
          <a:p>
            <a:r>
              <a:rPr lang="en-US" dirty="0" smtClean="0"/>
              <a:t>1. Interim VP Health Affairs</a:t>
            </a:r>
          </a:p>
          <a:p>
            <a:r>
              <a:rPr lang="en-US" dirty="0" smtClean="0"/>
              <a:t>2. Interim VP Research</a:t>
            </a:r>
          </a:p>
          <a:p>
            <a:r>
              <a:rPr lang="en-US" dirty="0" smtClean="0"/>
              <a:t>3. Special Assistant to the President</a:t>
            </a:r>
          </a:p>
          <a:p>
            <a:r>
              <a:rPr lang="en-US" dirty="0" smtClean="0"/>
              <a:t>4. Executive Director of Human Resources</a:t>
            </a:r>
          </a:p>
          <a:p>
            <a:r>
              <a:rPr lang="en-US" dirty="0" smtClean="0"/>
              <a:t>5. Executive Director of Labor and Employee Relations</a:t>
            </a:r>
          </a:p>
          <a:p>
            <a:r>
              <a:rPr lang="en-US" dirty="0" smtClean="0"/>
              <a:t>6. Executive Information Technology Officer</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Vice President of Health Affairs: ARR</a:t>
            </a:r>
            <a:endParaRPr lang="en-US" dirty="0"/>
          </a:p>
        </p:txBody>
      </p:sp>
      <p:sp>
        <p:nvSpPr>
          <p:cNvPr id="3" name="Content Placeholder 2"/>
          <p:cNvSpPr>
            <a:spLocks noGrp="1"/>
          </p:cNvSpPr>
          <p:nvPr>
            <p:ph idx="1"/>
          </p:nvPr>
        </p:nvSpPr>
        <p:spPr/>
        <p:txBody>
          <a:bodyPr>
            <a:normAutofit/>
          </a:bodyPr>
          <a:lstStyle/>
          <a:p>
            <a:pPr>
              <a:buNone/>
            </a:pPr>
            <a:endParaRPr lang="en-US" sz="2400" dirty="0" smtClean="0"/>
          </a:p>
          <a:p>
            <a:pPr>
              <a:buNone/>
            </a:pPr>
            <a:r>
              <a:rPr lang="en-US" sz="2400" dirty="0" smtClean="0"/>
              <a:t>"</a:t>
            </a:r>
            <a:r>
              <a:rPr lang="en-US" sz="2400" dirty="0"/>
              <a:t>The President and Chancellors are urged to consider ways to better coordinate the University's growing set of activities that deal with the training of health professionals and research in medical fields, as well as its linkage to key departments in state government, the various health-related agencies of the City of Chicago and Cook County, federal agencies, and other health partners around the </a:t>
            </a:r>
            <a:r>
              <a:rPr lang="en-US" sz="2400" dirty="0" smtClean="0"/>
              <a:t>State</a:t>
            </a:r>
            <a:r>
              <a:rPr lang="en-US" sz="2400" dirty="0" smtClean="0">
                <a:solidFill>
                  <a:srgbClr val="FF0000"/>
                </a:solidFill>
              </a:rPr>
              <a:t>. New </a:t>
            </a:r>
            <a:r>
              <a:rPr lang="en-US" sz="2400" dirty="0">
                <a:solidFill>
                  <a:srgbClr val="FF0000"/>
                </a:solidFill>
              </a:rPr>
              <a:t>organizational designs may be required to ensure full articulation of all the University's health-related activities</a:t>
            </a:r>
            <a:r>
              <a:rPr lang="en-US" sz="2400" dirty="0" smtClean="0">
                <a:solidFill>
                  <a:srgbClr val="FF0000"/>
                </a:solidFill>
              </a:rPr>
              <a:t> </a:t>
            </a:r>
            <a:r>
              <a:rPr lang="en-US" sz="2400" dirty="0" smtClean="0"/>
              <a:t>" </a:t>
            </a: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VPHA: What happened</a:t>
            </a:r>
            <a:endParaRPr lang="en-US" dirty="0"/>
          </a:p>
        </p:txBody>
      </p:sp>
      <p:sp>
        <p:nvSpPr>
          <p:cNvPr id="3" name="Content Placeholder 2"/>
          <p:cNvSpPr>
            <a:spLocks noGrp="1"/>
          </p:cNvSpPr>
          <p:nvPr>
            <p:ph idx="1"/>
          </p:nvPr>
        </p:nvSpPr>
        <p:spPr/>
        <p:txBody>
          <a:bodyPr/>
          <a:lstStyle/>
          <a:p>
            <a:r>
              <a:rPr lang="en-US" dirty="0" smtClean="0"/>
              <a:t>Approval of new position of Vice President of Health Affairs at meeting of Board of Trustees, Nov. 18, 2010</a:t>
            </a:r>
          </a:p>
          <a:p>
            <a:r>
              <a:rPr lang="en-US" dirty="0" smtClean="0"/>
              <a:t>Feb. 2, 2011 </a:t>
            </a:r>
            <a:r>
              <a:rPr lang="en-US" dirty="0" err="1" smtClean="0"/>
              <a:t>Massmail</a:t>
            </a:r>
            <a:r>
              <a:rPr lang="en-US" dirty="0" smtClean="0"/>
              <a:t> announcing appointment of Dr. “Skip” </a:t>
            </a:r>
            <a:r>
              <a:rPr lang="en-US" dirty="0" err="1" smtClean="0"/>
              <a:t>García</a:t>
            </a:r>
            <a:r>
              <a:rPr lang="en-US" dirty="0" smtClean="0"/>
              <a:t>, UIC as Interim VPHA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VPHA: Consultation</a:t>
            </a:r>
            <a:endParaRPr lang="en-US" dirty="0"/>
          </a:p>
        </p:txBody>
      </p:sp>
      <p:sp>
        <p:nvSpPr>
          <p:cNvPr id="3" name="Content Placeholder 2"/>
          <p:cNvSpPr>
            <a:spLocks noGrp="1"/>
          </p:cNvSpPr>
          <p:nvPr>
            <p:ph idx="1"/>
          </p:nvPr>
        </p:nvSpPr>
        <p:spPr/>
        <p:txBody>
          <a:bodyPr/>
          <a:lstStyle/>
          <a:p>
            <a:pPr>
              <a:buNone/>
            </a:pPr>
            <a:endParaRPr lang="en-US" dirty="0" smtClean="0"/>
          </a:p>
          <a:p>
            <a:pPr>
              <a:buNone/>
            </a:pPr>
            <a:r>
              <a:rPr lang="en-US" dirty="0" smtClean="0"/>
              <a:t>Consultation with University Senates Conference mandated by General Rules before appointments are made</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69</TotalTime>
  <Words>1259</Words>
  <Application>Microsoft Macintosh PowerPoint</Application>
  <PresentationFormat>On-screen Show (4:3)</PresentationFormat>
  <Paragraphs>114</Paragraphs>
  <Slides>32</Slides>
  <Notes>0</Notes>
  <HiddenSlides>0</HiddenSlides>
  <MMClips>0</MMClips>
  <ScaleCrop>false</ScaleCrop>
  <HeadingPairs>
    <vt:vector size="4" baseType="variant">
      <vt:variant>
        <vt:lpstr>Design Template</vt:lpstr>
      </vt:variant>
      <vt:variant>
        <vt:i4>1</vt:i4>
      </vt:variant>
      <vt:variant>
        <vt:lpstr>Slide Titles</vt:lpstr>
      </vt:variant>
      <vt:variant>
        <vt:i4>32</vt:i4>
      </vt:variant>
    </vt:vector>
  </HeadingPairs>
  <TitlesOfParts>
    <vt:vector size="33" baseType="lpstr">
      <vt:lpstr>Office Theme</vt:lpstr>
      <vt:lpstr>Feb. 28, 2011  SEC Chair Report Joyce Tolliver</vt:lpstr>
      <vt:lpstr>Administrative Review and Restructuring Working Group</vt:lpstr>
      <vt:lpstr>ARR areas and subcommittees</vt:lpstr>
      <vt:lpstr>ARR Working Group Final Report</vt:lpstr>
      <vt:lpstr>Int. President Ikenberry:</vt:lpstr>
      <vt:lpstr>Since our last meeting, creation of 6 new UA positions (all filled):</vt:lpstr>
      <vt:lpstr>Vice President of Health Affairs: ARR</vt:lpstr>
      <vt:lpstr>VPHA: What happened</vt:lpstr>
      <vt:lpstr>VPHA: Consultation</vt:lpstr>
      <vt:lpstr>General Rules</vt:lpstr>
      <vt:lpstr>How USC was consulted:</vt:lpstr>
      <vt:lpstr>USC’s Response</vt:lpstr>
      <vt:lpstr>USC Meeting, 1/14/2011</vt:lpstr>
      <vt:lpstr>Vice President of Research: ARR</vt:lpstr>
      <vt:lpstr>VPR: What happened</vt:lpstr>
      <vt:lpstr>VPR: Consultation</vt:lpstr>
      <vt:lpstr>VPR Consultation: What happened</vt:lpstr>
      <vt:lpstr>Exec. Director of HR: ARR</vt:lpstr>
      <vt:lpstr>Exec. Director HR: What happened</vt:lpstr>
      <vt:lpstr>Exec. Director of HR: Consultation</vt:lpstr>
      <vt:lpstr>USC follow-up</vt:lpstr>
      <vt:lpstr>Executive Director of Labor and Employee Relations: ARR</vt:lpstr>
      <vt:lpstr> Ex.Dir, Labor and Employment: What happened </vt:lpstr>
      <vt:lpstr>Ex. Dir. Labor: Consultation</vt:lpstr>
      <vt:lpstr>Information Technology: ARR</vt:lpstr>
      <vt:lpstr>IT: What happened</vt:lpstr>
      <vt:lpstr>IT: Consultation</vt:lpstr>
      <vt:lpstr>IT: Consultation-cont.</vt:lpstr>
      <vt:lpstr>Enrollment management:ARR</vt:lpstr>
      <vt:lpstr>Recent conversations</vt:lpstr>
      <vt:lpstr>Slide 31</vt:lpstr>
      <vt:lpstr>Slide 32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Feb. 28, 2011  SEC Chair Report Joyce Tolliver</dc:title>
  <dc:creator>Joyce Tolliver</dc:creator>
  <cp:lastModifiedBy>Joyce Tolliver</cp:lastModifiedBy>
  <cp:revision>4</cp:revision>
  <dcterms:created xsi:type="dcterms:W3CDTF">2011-02-28T23:54:12Z</dcterms:created>
  <dcterms:modified xsi:type="dcterms:W3CDTF">2011-02-28T23:59:36Z</dcterms:modified>
</cp:coreProperties>
</file>